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98" r:id="rId4"/>
    <p:sldId id="425" r:id="rId5"/>
    <p:sldId id="460" r:id="rId6"/>
    <p:sldId id="461" r:id="rId7"/>
    <p:sldId id="462" r:id="rId8"/>
    <p:sldId id="463" r:id="rId9"/>
    <p:sldId id="464" r:id="rId10"/>
    <p:sldId id="466" r:id="rId11"/>
    <p:sldId id="467" r:id="rId12"/>
    <p:sldId id="468" r:id="rId13"/>
    <p:sldId id="448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3" userDrawn="1">
          <p15:clr>
            <a:srgbClr val="A4A3A4"/>
          </p15:clr>
        </p15:guide>
        <p15:guide id="2" pos="3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B9B9B"/>
    <a:srgbClr val="FC6204"/>
    <a:srgbClr val="0066FF"/>
    <a:srgbClr val="FF9600"/>
    <a:srgbClr val="85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2"/>
      </p:cViewPr>
      <p:guideLst>
        <p:guide orient="horz" pos="2283"/>
        <p:guide pos="37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8D2FC-B7E4-4F22-829A-1951A70536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06D26-EB15-4881-94CD-B86EEBA990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 rot="5400000">
            <a:off x="2875915" y="3666490"/>
            <a:ext cx="1757680" cy="2764155"/>
          </a:xfrm>
          <a:prstGeom prst="trapezoid">
            <a:avLst>
              <a:gd name="adj" fmla="val 16889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 userDrawn="1"/>
        </p:nvSpPr>
        <p:spPr>
          <a:xfrm>
            <a:off x="-18750" y="3406791"/>
            <a:ext cx="2295386" cy="3246791"/>
          </a:xfrm>
          <a:custGeom>
            <a:avLst/>
            <a:gdLst>
              <a:gd name="connsiteX0" fmla="*/ 0 w 1708144"/>
              <a:gd name="connsiteY0" fmla="*/ 0 h 2965437"/>
              <a:gd name="connsiteX1" fmla="*/ 1463445 w 1708144"/>
              <a:gd name="connsiteY1" fmla="*/ 661181 h 2965437"/>
              <a:gd name="connsiteX2" fmla="*/ 1708144 w 1708144"/>
              <a:gd name="connsiteY2" fmla="*/ 729807 h 2965437"/>
              <a:gd name="connsiteX3" fmla="*/ 1708144 w 1708144"/>
              <a:gd name="connsiteY3" fmla="*/ 2562051 h 2965437"/>
              <a:gd name="connsiteX4" fmla="*/ 473725 w 1708144"/>
              <a:gd name="connsiteY4" fmla="*/ 2965437 h 2965437"/>
              <a:gd name="connsiteX5" fmla="*/ 0 w 1708144"/>
              <a:gd name="connsiteY5" fmla="*/ 2965437 h 2965437"/>
              <a:gd name="connsiteX6" fmla="*/ 0 w 1708144"/>
              <a:gd name="connsiteY6" fmla="*/ 0 h 2965437"/>
              <a:gd name="connsiteX0-1" fmla="*/ 0 w 1708144"/>
              <a:gd name="connsiteY0-2" fmla="*/ 0 h 2965437"/>
              <a:gd name="connsiteX1-3" fmla="*/ 1463445 w 1708144"/>
              <a:gd name="connsiteY1-4" fmla="*/ 661181 h 2965437"/>
              <a:gd name="connsiteX2-5" fmla="*/ 1708144 w 1708144"/>
              <a:gd name="connsiteY2-6" fmla="*/ 729807 h 2965437"/>
              <a:gd name="connsiteX3-7" fmla="*/ 1708144 w 1708144"/>
              <a:gd name="connsiteY3-8" fmla="*/ 2562051 h 2965437"/>
              <a:gd name="connsiteX4-9" fmla="*/ 473725 w 1708144"/>
              <a:gd name="connsiteY4-10" fmla="*/ 2965437 h 2965437"/>
              <a:gd name="connsiteX5-11" fmla="*/ 0 w 1708144"/>
              <a:gd name="connsiteY5-12" fmla="*/ 2965437 h 2965437"/>
              <a:gd name="connsiteX6-13" fmla="*/ 0 w 1708144"/>
              <a:gd name="connsiteY6-14" fmla="*/ 0 h 2965437"/>
              <a:gd name="connsiteX0-15" fmla="*/ 0 w 1708144"/>
              <a:gd name="connsiteY0-16" fmla="*/ 0 h 2965437"/>
              <a:gd name="connsiteX1-17" fmla="*/ 1463445 w 1708144"/>
              <a:gd name="connsiteY1-18" fmla="*/ 661181 h 2965437"/>
              <a:gd name="connsiteX2-19" fmla="*/ 1708144 w 1708144"/>
              <a:gd name="connsiteY2-20" fmla="*/ 729807 h 2965437"/>
              <a:gd name="connsiteX3-21" fmla="*/ 1708144 w 1708144"/>
              <a:gd name="connsiteY3-22" fmla="*/ 2562051 h 2965437"/>
              <a:gd name="connsiteX4-23" fmla="*/ 473725 w 1708144"/>
              <a:gd name="connsiteY4-24" fmla="*/ 2965437 h 2965437"/>
              <a:gd name="connsiteX5-25" fmla="*/ 0 w 1708144"/>
              <a:gd name="connsiteY5-26" fmla="*/ 2965437 h 2965437"/>
              <a:gd name="connsiteX6-27" fmla="*/ 0 w 1708144"/>
              <a:gd name="connsiteY6-28" fmla="*/ 0 h 2965437"/>
              <a:gd name="connsiteX0-29" fmla="*/ 14068 w 1722212"/>
              <a:gd name="connsiteY0-30" fmla="*/ 0 h 3246791"/>
              <a:gd name="connsiteX1-31" fmla="*/ 1477513 w 1722212"/>
              <a:gd name="connsiteY1-32" fmla="*/ 661181 h 3246791"/>
              <a:gd name="connsiteX2-33" fmla="*/ 1722212 w 1722212"/>
              <a:gd name="connsiteY2-34" fmla="*/ 729807 h 3246791"/>
              <a:gd name="connsiteX3-35" fmla="*/ 1722212 w 1722212"/>
              <a:gd name="connsiteY3-36" fmla="*/ 2562051 h 3246791"/>
              <a:gd name="connsiteX4-37" fmla="*/ 487793 w 1722212"/>
              <a:gd name="connsiteY4-38" fmla="*/ 2965437 h 3246791"/>
              <a:gd name="connsiteX5-39" fmla="*/ 0 w 1722212"/>
              <a:gd name="connsiteY5-40" fmla="*/ 3246791 h 3246791"/>
              <a:gd name="connsiteX6-41" fmla="*/ 14068 w 1722212"/>
              <a:gd name="connsiteY6-42" fmla="*/ 0 h 3246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22212" h="3246791">
                <a:moveTo>
                  <a:pt x="14068" y="0"/>
                </a:moveTo>
                <a:cubicBezTo>
                  <a:pt x="473747" y="182880"/>
                  <a:pt x="975630" y="478301"/>
                  <a:pt x="1477513" y="661181"/>
                </a:cubicBezTo>
                <a:cubicBezTo>
                  <a:pt x="1557642" y="685000"/>
                  <a:pt x="1639232" y="707886"/>
                  <a:pt x="1722212" y="729807"/>
                </a:cubicBezTo>
                <a:lnTo>
                  <a:pt x="1722212" y="2562051"/>
                </a:lnTo>
                <a:cubicBezTo>
                  <a:pt x="1269652" y="2671608"/>
                  <a:pt x="854651" y="2807576"/>
                  <a:pt x="487793" y="2965437"/>
                </a:cubicBezTo>
                <a:lnTo>
                  <a:pt x="0" y="3246791"/>
                </a:lnTo>
                <a:cubicBezTo>
                  <a:pt x="4689" y="2164527"/>
                  <a:pt x="9379" y="1082264"/>
                  <a:pt x="14068" y="0"/>
                </a:cubicBezTo>
                <a:close/>
              </a:path>
            </a:pathLst>
          </a:cu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38"/>
          <p:cNvSpPr txBox="1"/>
          <p:nvPr userDrawn="1"/>
        </p:nvSpPr>
        <p:spPr>
          <a:xfrm>
            <a:off x="1855530" y="1334830"/>
            <a:ext cx="882164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Maya2022</a:t>
            </a:r>
            <a:r>
              <a:rPr lang="zh-CN" altLang="en-US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6000" b="1" kern="1200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案例教程</a:t>
            </a:r>
            <a:endParaRPr lang="zh-CN" altLang="en-US" sz="6000" b="1" kern="1200" dirty="0" smtClean="0">
              <a:gradFill>
                <a:gsLst>
                  <a:gs pos="52000">
                    <a:srgbClr val="FAD8BD"/>
                  </a:gs>
                  <a:gs pos="66000">
                    <a:srgbClr val="F8EE9D"/>
                  </a:gs>
                  <a:gs pos="2000">
                    <a:srgbClr val="011247"/>
                  </a:gs>
                  <a:gs pos="28000">
                    <a:srgbClr val="007CC4"/>
                  </a:gs>
                  <a:gs pos="97000">
                    <a:srgbClr val="F9A300"/>
                  </a:gs>
                </a:gsLst>
                <a:lin ang="396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 userDrawn="1"/>
        </p:nvSpPr>
        <p:spPr bwMode="auto">
          <a:xfrm>
            <a:off x="5031389" y="6128221"/>
            <a:ext cx="2470534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北京理工大学出版社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 descr="C:/Users/Administrator/Desktop/4-159.JPG4-159"/>
          <p:cNvPicPr>
            <a:picLocks noChangeAspect="1"/>
          </p:cNvPicPr>
          <p:nvPr userDrawn="1"/>
        </p:nvPicPr>
        <p:blipFill>
          <a:blip r:embed="rId4"/>
          <a:srcRect t="16339" b="16339"/>
          <a:stretch>
            <a:fillRect/>
          </a:stretch>
        </p:blipFill>
        <p:spPr>
          <a:xfrm>
            <a:off x="5233035" y="4464685"/>
            <a:ext cx="2199640" cy="1232535"/>
          </a:xfrm>
          <a:prstGeom prst="rect">
            <a:avLst/>
          </a:prstGeom>
        </p:spPr>
      </p:pic>
      <p:sp>
        <p:nvSpPr>
          <p:cNvPr id="4" name="梯形 3"/>
          <p:cNvSpPr/>
          <p:nvPr userDrawn="1"/>
        </p:nvSpPr>
        <p:spPr>
          <a:xfrm rot="16200000">
            <a:off x="7847330" y="3855720"/>
            <a:ext cx="1855470" cy="2465070"/>
          </a:xfrm>
          <a:prstGeom prst="trapezoid">
            <a:avLst>
              <a:gd name="adj" fmla="val 14236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 rot="16200000">
            <a:off x="9591675" y="4071620"/>
            <a:ext cx="3107055" cy="2056130"/>
          </a:xfrm>
          <a:prstGeom prst="trapezoid">
            <a:avLst>
              <a:gd name="adj" fmla="val 29076"/>
            </a:avLst>
          </a:prstGeom>
          <a:blipFill rotWithShape="0"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22"/>
          <p:cNvSpPr/>
          <p:nvPr userDrawn="1"/>
        </p:nvSpPr>
        <p:spPr>
          <a:xfrm>
            <a:off x="0" y="3284985"/>
            <a:ext cx="12193200" cy="1215037"/>
          </a:xfrm>
          <a:custGeom>
            <a:avLst/>
            <a:gdLst/>
            <a:ahLst/>
            <a:cxnLst/>
            <a:rect l="l" t="t" r="r" b="b"/>
            <a:pathLst>
              <a:path w="9144001" h="1215037">
                <a:moveTo>
                  <a:pt x="0" y="0"/>
                </a:moveTo>
                <a:cubicBezTo>
                  <a:pt x="1044041" y="640192"/>
                  <a:pt x="2755465" y="1057166"/>
                  <a:pt x="4689494" y="1057166"/>
                </a:cubicBezTo>
                <a:cubicBezTo>
                  <a:pt x="6484806" y="1057166"/>
                  <a:pt x="8088300" y="697861"/>
                  <a:pt x="9144001" y="133798"/>
                </a:cubicBezTo>
                <a:lnTo>
                  <a:pt x="9144001" y="292702"/>
                </a:lnTo>
                <a:cubicBezTo>
                  <a:pt x="8087610" y="855887"/>
                  <a:pt x="6484419" y="1215037"/>
                  <a:pt x="4689494" y="1215037"/>
                </a:cubicBezTo>
                <a:cubicBezTo>
                  <a:pt x="2755571" y="1215037"/>
                  <a:pt x="1044228" y="798109"/>
                  <a:pt x="0" y="15759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5"/>
          <p:cNvSpPr/>
          <p:nvPr userDrawn="1"/>
        </p:nvSpPr>
        <p:spPr>
          <a:xfrm>
            <a:off x="0" y="5652149"/>
            <a:ext cx="12193200" cy="1181820"/>
          </a:xfrm>
          <a:custGeom>
            <a:avLst/>
            <a:gdLst/>
            <a:ahLst/>
            <a:cxnLst/>
            <a:rect l="l" t="t" r="r" b="b"/>
            <a:pathLst>
              <a:path w="9144000" h="1181820">
                <a:moveTo>
                  <a:pt x="4503736" y="0"/>
                </a:moveTo>
                <a:cubicBezTo>
                  <a:pt x="6407413" y="0"/>
                  <a:pt x="8095417" y="403989"/>
                  <a:pt x="9144000" y="1027158"/>
                </a:cubicBezTo>
                <a:lnTo>
                  <a:pt x="9144000" y="1181820"/>
                </a:lnTo>
                <a:cubicBezTo>
                  <a:pt x="8096888" y="552513"/>
                  <a:pt x="6400701" y="144016"/>
                  <a:pt x="4486433" y="144016"/>
                </a:cubicBezTo>
                <a:cubicBezTo>
                  <a:pt x="2673012" y="144016"/>
                  <a:pt x="1055298" y="510606"/>
                  <a:pt x="0" y="1084233"/>
                </a:cubicBezTo>
                <a:lnTo>
                  <a:pt x="0" y="949973"/>
                </a:lnTo>
                <a:cubicBezTo>
                  <a:pt x="1054723" y="370654"/>
                  <a:pt x="2680292" y="0"/>
                  <a:pt x="4503736" y="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 userDrawn="1"/>
        </p:nvSpPr>
        <p:spPr bwMode="auto">
          <a:xfrm>
            <a:off x="9525" y="4580890"/>
            <a:ext cx="12188190" cy="2393315"/>
          </a:xfrm>
          <a:custGeom>
            <a:avLst/>
            <a:gdLst/>
            <a:ahLst/>
            <a:cxnLst>
              <a:cxn ang="0">
                <a:pos x="2932" y="144"/>
              </a:cxn>
              <a:cxn ang="0">
                <a:pos x="2932" y="0"/>
              </a:cxn>
              <a:cxn ang="0">
                <a:pos x="0" y="107"/>
              </a:cxn>
              <a:cxn ang="0">
                <a:pos x="0" y="144"/>
              </a:cxn>
              <a:cxn ang="0">
                <a:pos x="2932" y="144"/>
              </a:cxn>
            </a:cxnLst>
            <a:rect l="0" t="0" r="r" b="b"/>
            <a:pathLst>
              <a:path w="2932" h="151">
                <a:moveTo>
                  <a:pt x="2932" y="144"/>
                </a:moveTo>
                <a:cubicBezTo>
                  <a:pt x="2932" y="0"/>
                  <a:pt x="2932" y="0"/>
                  <a:pt x="2932" y="0"/>
                </a:cubicBezTo>
                <a:cubicBezTo>
                  <a:pt x="2207" y="115"/>
                  <a:pt x="1230" y="151"/>
                  <a:pt x="0" y="107"/>
                </a:cubicBezTo>
                <a:cubicBezTo>
                  <a:pt x="0" y="144"/>
                  <a:pt x="0" y="144"/>
                  <a:pt x="0" y="144"/>
                </a:cubicBezTo>
                <a:cubicBezTo>
                  <a:pt x="2932" y="144"/>
                  <a:pt x="2932" y="144"/>
                  <a:pt x="2932" y="1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1" y="167102"/>
            <a:ext cx="3290131" cy="432048"/>
          </a:xfrm>
          <a:prstGeom prst="homePlate">
            <a:avLst>
              <a:gd name="adj" fmla="val 26606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5" name="燕尾形 4"/>
          <p:cNvSpPr/>
          <p:nvPr userDrawn="1"/>
        </p:nvSpPr>
        <p:spPr>
          <a:xfrm>
            <a:off x="3278951" y="167102"/>
            <a:ext cx="216080" cy="432048"/>
          </a:xfrm>
          <a:prstGeom prst="chevron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3483851" y="167102"/>
            <a:ext cx="216080" cy="43204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 userDrawn="1"/>
        </p:nvSpPr>
        <p:spPr bwMode="auto">
          <a:xfrm>
            <a:off x="962025" y="213995"/>
            <a:ext cx="21126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sz="1800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</a:t>
            </a:r>
            <a:r>
              <a:rPr lang="en-US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Maya  2022</a:t>
            </a:r>
            <a:endParaRPr lang="en-US" dirty="0">
              <a:solidFill>
                <a:sysClr val="window" lastClr="FFFF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 descr="C:/Users/Administrator/Desktop/2018.05.28SR21.jpg2018.05.28SR21"/>
          <p:cNvPicPr>
            <a:picLocks noChangeAspect="1"/>
          </p:cNvPicPr>
          <p:nvPr userDrawn="1"/>
        </p:nvPicPr>
        <p:blipFill>
          <a:blip r:embed="rId2"/>
          <a:srcRect t="4947" b="4947"/>
          <a:stretch>
            <a:fillRect/>
          </a:stretch>
        </p:blipFill>
        <p:spPr>
          <a:xfrm>
            <a:off x="161290" y="18415"/>
            <a:ext cx="712470" cy="641985"/>
          </a:xfrm>
          <a:prstGeom prst="rect">
            <a:avLst/>
          </a:prstGeom>
        </p:spPr>
      </p:pic>
      <p:pic>
        <p:nvPicPr>
          <p:cNvPr id="3" name="图片 2" descr="7-14c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8475" y="5372735"/>
            <a:ext cx="1327150" cy="14839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blipFill rotWithShape="1">
            <a:blip r:embed="rId3">
              <a:duotone>
                <a:srgbClr val="000000">
                  <a:shade val="12000"/>
                  <a:satMod val="240000"/>
                </a:srgbClr>
                <a:srgbClr val="000000">
                  <a:tint val="98000"/>
                </a:srgbClr>
              </a:duotone>
            </a:blip>
            <a:tile tx="0" ty="0" sx="100000" sy="100000" flip="none" algn="ctr"/>
          </a:blip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sp>
        <p:nvSpPr>
          <p:cNvPr id="5" name="Rectangle 7"/>
          <p:cNvSpPr/>
          <p:nvPr userDrawn="1"/>
        </p:nvSpPr>
        <p:spPr>
          <a:xfrm>
            <a:off x="1279" y="6309360"/>
            <a:ext cx="12188952" cy="97215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grpSp>
        <p:nvGrpSpPr>
          <p:cNvPr id="6" name="top graphic"/>
          <p:cNvGrpSpPr/>
          <p:nvPr userDrawn="1"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7" name="Rectangle 10"/>
            <p:cNvSpPr/>
            <p:nvPr userDrawn="1"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rgbClr val="40404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8" name="Rectangle 11"/>
            <p:cNvSpPr/>
            <p:nvPr userDrawn="1"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9" name="Rectangle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ysClr val="window" lastClr="FFFFFF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</p:grpSp>
      <p:sp>
        <p:nvSpPr>
          <p:cNvPr id="12" name="椭圆 11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889000" y="6405466"/>
            <a:ext cx="5054600" cy="409586"/>
          </a:xfrm>
          <a:prstGeom prst="roundRect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tags" Target="../tags/tag26.xml"/><Relationship Id="rId2" Type="http://schemas.openxmlformats.org/officeDocument/2006/relationships/image" Target="../media/image35.jpeg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17.jpe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16.jpeg"/><Relationship Id="rId3" Type="http://schemas.openxmlformats.org/officeDocument/2006/relationships/tags" Target="../tags/tag2.xml"/><Relationship Id="rId2" Type="http://schemas.openxmlformats.org/officeDocument/2006/relationships/image" Target="../media/image15.jpe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18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jpeg"/><Relationship Id="rId7" Type="http://schemas.openxmlformats.org/officeDocument/2006/relationships/tags" Target="../tags/tag12.xml"/><Relationship Id="rId6" Type="http://schemas.openxmlformats.org/officeDocument/2006/relationships/image" Target="../media/image21.jpeg"/><Relationship Id="rId5" Type="http://schemas.openxmlformats.org/officeDocument/2006/relationships/tags" Target="../tags/tag11.xml"/><Relationship Id="rId4" Type="http://schemas.openxmlformats.org/officeDocument/2006/relationships/image" Target="../media/image20.jpeg"/><Relationship Id="rId3" Type="http://schemas.openxmlformats.org/officeDocument/2006/relationships/tags" Target="../tags/tag10.xml"/><Relationship Id="rId2" Type="http://schemas.openxmlformats.org/officeDocument/2006/relationships/image" Target="../media/image19.jpe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jpeg"/><Relationship Id="rId7" Type="http://schemas.openxmlformats.org/officeDocument/2006/relationships/tags" Target="../tags/tag17.xml"/><Relationship Id="rId6" Type="http://schemas.openxmlformats.org/officeDocument/2006/relationships/image" Target="../media/image26.jpeg"/><Relationship Id="rId5" Type="http://schemas.openxmlformats.org/officeDocument/2006/relationships/tags" Target="../tags/tag16.xml"/><Relationship Id="rId4" Type="http://schemas.openxmlformats.org/officeDocument/2006/relationships/image" Target="../media/image25.jpeg"/><Relationship Id="rId3" Type="http://schemas.openxmlformats.org/officeDocument/2006/relationships/tags" Target="../tags/tag15.xml"/><Relationship Id="rId2" Type="http://schemas.openxmlformats.org/officeDocument/2006/relationships/image" Target="../media/image24.jpeg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tags" Target="../tags/tag20.xml"/><Relationship Id="rId4" Type="http://schemas.openxmlformats.org/officeDocument/2006/relationships/image" Target="../media/image29.jpeg"/><Relationship Id="rId3" Type="http://schemas.openxmlformats.org/officeDocument/2006/relationships/tags" Target="../tags/tag19.xml"/><Relationship Id="rId2" Type="http://schemas.openxmlformats.org/officeDocument/2006/relationships/image" Target="../media/image28.jpeg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4.jpeg"/><Relationship Id="rId7" Type="http://schemas.openxmlformats.org/officeDocument/2006/relationships/tags" Target="../tags/tag24.xml"/><Relationship Id="rId6" Type="http://schemas.openxmlformats.org/officeDocument/2006/relationships/image" Target="../media/image33.jpeg"/><Relationship Id="rId5" Type="http://schemas.openxmlformats.org/officeDocument/2006/relationships/tags" Target="../tags/tag23.xml"/><Relationship Id="rId4" Type="http://schemas.openxmlformats.org/officeDocument/2006/relationships/image" Target="../media/image32.jpeg"/><Relationship Id="rId3" Type="http://schemas.openxmlformats.org/officeDocument/2006/relationships/tags" Target="../tags/tag22.xml"/><Relationship Id="rId2" Type="http://schemas.openxmlformats.org/officeDocument/2006/relationships/image" Target="../media/image31.jpe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38015" y="2868295"/>
            <a:ext cx="309943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  </a:t>
            </a:r>
            <a:r>
              <a:rPr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灯光渲染</a:t>
            </a:r>
            <a:endParaRPr sz="3200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9095" y="645795"/>
            <a:ext cx="551307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5.8 渲染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1.渲染基本流程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（1）确定要使用的渲染器。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（2）在状态行中单击以打开“渲染设置”窗口，并调整选定渲染器的场景设置。如设置渲染图像的文件名、格式和分辨率，还可以调整渲染输出的质量等。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（3）对场景进行测试渲染，对材质、纹理、灯光、摄影机和对象进一步修改。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（4）如果对结果感到满意，则可渲染最终图像。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2.渲染器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Maya提高了硬件、软件、向量渲染和Arnold for Maya渲染器4个渲染器，可以根据实际需求选用。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（1）软件渲染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计算在CPU中进行，这与硬件渲染相反。在硬件渲染中，计算依赖于计算机的显卡。软件渲染不受计算机显卡的限制，但是，软件渲染通常需要更长的时间。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890" y="226695"/>
            <a:ext cx="557530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（2）硬件渲染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硬件渲染将使用计算机的显卡，在具有足够内存和显卡的系统上，Viewport 2.0 提供大型场景性能优化以及高质量照明和着色器。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（3）向量渲染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向量渲染支持以各种位图图像格式和2D向量格式创建程式化的渲染。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（4）Arnold for Maya渲染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Arnold渲染器是完全基于光线追踪的。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3.“渲染设置”窗口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在“渲染设置”窗口中，可以调整或设置选项，例如选择渲染器、将一个或多个摄影机设置为可渲染、设置渲染图像的名称、格式和分辨率，以及调整渲染的质量设置，等等。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5.9 Arnold选项卡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切换成Arnold Renderer之后，默认的文件输出格式就变成了.exr格式，如图所示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9095" y="645795"/>
            <a:ext cx="551307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1.Sampling（采样）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用来设置渲染的“采样值”。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采样的精度决定图像照明效果的精度。采样不够就会有“噪点”，要想消除噪点，就要提高采样值，但，采样值越高，渲染时间也会越长。应合理提高参数值，以达到最优化的渲染结果。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890" y="226695"/>
            <a:ext cx="557530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2.Ray Depth（采样深度）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Ray Depth值控制灯光在场景物体间反射的次数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3" name="图片 103" descr="5-8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9558" y="721043"/>
            <a:ext cx="2508885" cy="2339975"/>
          </a:xfrm>
          <a:prstGeom prst="rect">
            <a:avLst/>
          </a:prstGeom>
        </p:spPr>
      </p:pic>
      <p:pic>
        <p:nvPicPr>
          <p:cNvPr id="104" name="图片 104" descr="5-8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36218" y="1155065"/>
            <a:ext cx="2809875" cy="1979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324610" y="1013460"/>
            <a:ext cx="439420" cy="55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矩形 100"/>
          <p:cNvSpPr/>
          <p:nvPr/>
        </p:nvSpPr>
        <p:spPr>
          <a:xfrm>
            <a:off x="1376680" y="1125855"/>
            <a:ext cx="9987915" cy="230314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5720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拓展练习    1.为创建的模型对象进行不同的布光实践。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5720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2.用不同的模型素材通过设置合适的参数，提高渲染输出质量。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807" y="937123"/>
            <a:ext cx="1816100" cy="36830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l"/>
            <a:r>
              <a:rPr altLang="zh-CN" b="1" dirty="0"/>
              <a:t>【</a:t>
            </a:r>
            <a:r>
              <a:rPr lang="en-US" b="1" dirty="0"/>
              <a:t>    </a:t>
            </a:r>
            <a:r>
              <a:rPr altLang="zh-CN" b="1" dirty="0"/>
              <a:t>知识</a:t>
            </a:r>
            <a:r>
              <a:rPr lang="zh-CN" b="1" dirty="0"/>
              <a:t>精讲</a:t>
            </a:r>
            <a:r>
              <a:rPr altLang="zh-CN" b="1" dirty="0"/>
              <a:t>】</a:t>
            </a:r>
            <a:endParaRPr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650875" y="1305560"/>
            <a:ext cx="10482580" cy="47879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5.1 间接与直接照明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1.间接照明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即全局照明，是场景中的所有互相反射的灯光。全局照明发生在如下情况中：灯光反射出或通过不透明（仅反射）、透明或半透明的表面透射（折射），被另一个表面反射或吸收。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2.直接照明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即局部照明，是只直接来自光源的灯光（例如，聚光灯）。直接灯光从光源发射，然后笔直穿过空间到达被照亮的点（位于一个曲面上或一个体积中）。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3.默认照明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默认情况下，新场景不包含光源，但Maya的默认照明可以帮助用户在场景视图的着色显示中可视化对象（按5键）。如果禁用默认光源且场景中没有灯光，则场景会显示为黑色。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4.渲染时的默认光源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如果预览渲染没有灯光的场景，则Maya将在渲染过程中创建平行光以便对象可见。如果没有该默认灯光，对象将不会得到照明；也就是说，渲染将为黑色。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002030"/>
            <a:ext cx="238125" cy="23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78853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5.2灯光类型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Maya具有多种光源，通过控制灯光的强度、颜色和方向、阴影、镜面反射高光、漫反射和光晕等可以影响场景获得不同的照明效果。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1.环境光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环境光以两种方式发光：一种是从灯光位置向所有方向均匀发光，另一种是从所有方向朝所有方向均匀发光。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2.平行光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使用平行光模拟非常远的点光源（例如，从地球表面看太阳）。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5041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3.点光源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点光源从空间中一个无穷小的点向所有方向均匀照射。使用点光源来模拟白炽灯泡或星星。如图3所示。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4.聚光灯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聚光灯在圆锥体定义的狭窄方向内均匀地发出一束光（效果如手电筒或车头灯）。如图4所示。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8" name="图片 18" descr="5-1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5813" y="2227580"/>
            <a:ext cx="1539875" cy="288290"/>
          </a:xfrm>
          <a:prstGeom prst="rect">
            <a:avLst/>
          </a:prstGeom>
        </p:spPr>
      </p:pic>
      <p:pic>
        <p:nvPicPr>
          <p:cNvPr id="16" name="图片 16" descr="5-11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4933633"/>
            <a:ext cx="2475230" cy="1619885"/>
          </a:xfrm>
          <a:prstGeom prst="rect">
            <a:avLst/>
          </a:prstGeom>
        </p:spPr>
      </p:pic>
      <p:pic>
        <p:nvPicPr>
          <p:cNvPr id="17" name="图片 17" descr="5-12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840" y="4933633"/>
            <a:ext cx="2170430" cy="16198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32230" y="6520815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1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8720" y="6520815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2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  <p:pic>
        <p:nvPicPr>
          <p:cNvPr id="15" name="图片 15" descr="5-13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383" y="2688908"/>
            <a:ext cx="2398395" cy="1619885"/>
          </a:xfrm>
          <a:prstGeom prst="rect">
            <a:avLst/>
          </a:prstGeom>
        </p:spPr>
      </p:pic>
      <p:pic>
        <p:nvPicPr>
          <p:cNvPr id="20" name="图片 20" descr="5-14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5723" y="2688908"/>
            <a:ext cx="2318385" cy="16198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84085" y="4309110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3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82505" y="4309110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4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6788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5.区域光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在Maya中，区域光是二维矩形光源。使用区域光模拟曲面上窗口的矩形反射。区域光最初为两个单位长及一个单位宽。可以使用变换工具调整场景中区域光的大小并放置区域光。如图1所示。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6.体积光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使用体积光的主要优点是拥有灯光的范围（包围灯光的空间）。也可以将体积光用作负灯光（以移除或减少照明）或用于淡化阴影。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如图2所示。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2247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5.3 灯光的基本操作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1.调整灯光位置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选择灯光，可以使用“移动工具” 、“缩放工具” 和“旋转工具” 对灯光的位置、大小和方向进行调整。按T键打开灯光的目标点和发光点的控制手柄，这样可以很方便地调整灯光的照明方式，能够准确地确定目标点的位置，如图3所示。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单击“面板→沿选定对象观看”，可以像沿摄影机观看一样，从而确定灯光的照明区域，如图4所示。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1" name="图片 21" descr="5-15b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105" y="4881563"/>
            <a:ext cx="2275840" cy="1619885"/>
          </a:xfrm>
          <a:prstGeom prst="rect">
            <a:avLst/>
          </a:prstGeom>
        </p:spPr>
      </p:pic>
      <p:pic>
        <p:nvPicPr>
          <p:cNvPr id="22" name="图片 22" descr="5-16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29523" y="4881563"/>
            <a:ext cx="2402205" cy="16198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32230" y="6520815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1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728720" y="6520815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2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  <p:pic>
        <p:nvPicPr>
          <p:cNvPr id="13" name="图片 13" descr="5-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69050" y="3551238"/>
            <a:ext cx="1864360" cy="1800225"/>
          </a:xfrm>
          <a:prstGeom prst="rect">
            <a:avLst/>
          </a:prstGeom>
        </p:spPr>
      </p:pic>
      <p:pic>
        <p:nvPicPr>
          <p:cNvPr id="12" name="图片 12" descr="5-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681085" y="3551238"/>
            <a:ext cx="1766570" cy="180022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7033895" y="5492115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3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9632315" y="5492115"/>
            <a:ext cx="53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</a:rPr>
              <a:t>图</a:t>
            </a:r>
            <a:r>
              <a:rPr lang="en-US" altLang="zh-CN">
                <a:latin typeface="+mj-ea"/>
                <a:ea typeface="+mj-ea"/>
                <a:cs typeface="+mj-ea"/>
              </a:rPr>
              <a:t>4</a:t>
            </a:r>
            <a:endParaRPr lang="en-US" altLang="zh-CN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2.灯光链接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创建光源后，默认情况下新的光源将照亮场景中的所有曲面。同样，创建曲面后，场景中的所有灯光也会照亮新曲面。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将光源链接到曲面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选择要链接的灯光和曲面，在“渲染”菜单集中，选择“照明/着色→生成灯光链接”。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断开灯光与曲面之间的链接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选择要断开链接的灯光和曲面，在“渲染”菜单集中，选择“照明/着色→ 断开灯光链接”。如图所示。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2247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5.4调整光源属性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选择场景中的灯光，然后在属性编辑器中调整其值，即可修改如类型、颜色和强度等基本属性。1.聚光灯属性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（1）类型：选择灯光的类型。可以通过“类型”将聚光灯设置为点光源、平行光或体积光等。当改变灯光类型时，相同部分的属性将被保留下来，而不同的部分将使用默认参数来代替。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（2）颜色：设置灯光的颜色。双击色块可以打开调色板，如图所示。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7" name="图片 37" descr="5-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1378" y="5013960"/>
            <a:ext cx="1603375" cy="1440180"/>
          </a:xfrm>
          <a:prstGeom prst="rect">
            <a:avLst/>
          </a:prstGeom>
        </p:spPr>
      </p:pic>
      <p:pic>
        <p:nvPicPr>
          <p:cNvPr id="36" name="图片 36" descr="5-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5895" y="5013960"/>
            <a:ext cx="1475740" cy="1440180"/>
          </a:xfrm>
          <a:prstGeom prst="rect">
            <a:avLst/>
          </a:prstGeom>
        </p:spPr>
      </p:pic>
      <p:pic>
        <p:nvPicPr>
          <p:cNvPr id="42" name="图片 42" descr="5-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10618" y="3602355"/>
            <a:ext cx="2661285" cy="1440180"/>
          </a:xfrm>
          <a:prstGeom prst="rect">
            <a:avLst/>
          </a:prstGeom>
        </p:spPr>
      </p:pic>
      <p:pic>
        <p:nvPicPr>
          <p:cNvPr id="39" name="图片 39" descr="C:\Users\Administrator\Desktop\北京理工出版社\Maya选题申请表 样章10.16 11：32\Maya第5章\插图\5-30.JPG5-3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9108440" y="3602355"/>
            <a:ext cx="2160270" cy="144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（3）强度：表示灯光的亮度。“强度”值为0的灯光不发光。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（4）衰退速率：设置灯光强度的衰减方式，共有4种。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控制灯光的强度随着距离而下降的速度。“衰退速率”设置对于小于1 个单位的距离没有影响。默认设置为“无衰退”。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（5）圆锥体角度：聚光灯光束边到边的角度（度）。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（6）半影角度：用来控制聚光灯在照射范围内产生向内或向外的扩散效果。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（7）衰减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控制灯光强度从聚光灯光束中心到边缘的的衰减速率。有效范围是0到无限。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2247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2.阴影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如果启用，则灯光生成深度贴图阴影（对于平行光、点光源或聚光灯）或光线跟踪阴影（对于环境光）。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3.灯光效果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“灯光效果”属性用来控制照明（灯光）雾和光学灯光效果的外观。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（1）灯光雾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灯光雾属性仅可用于点光源、体积光和聚光灯。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1" name="图片 51" descr="C:\Users\Administrator\Desktop\北京理工出版社\Maya选题申请表 样章10.16 11：32\Maya第5章\插图\5-40.JPG5-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7996873" y="3023235"/>
            <a:ext cx="1807845" cy="144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3845" y="818515"/>
            <a:ext cx="506539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（2）雾扩散：确定雾亮度在聚光灯或点光源光束中如何变化。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（3）雾密度：雾的亮度。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（4）灯光辉光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可控制辉光、光晕和镜头光斑的外观。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4.挡光板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它可以限定聚光灯的照明区域，能模拟一些特殊的光照效果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645795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5.5 三点布光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1.概述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三点布光，又称为区域照明，是创作过程中最常用的一种布光方式，它主要由主光源、辅光源、轮廓光组成，有的时候为了美化画面我们需要在后面再加上一盏背景灯光，三点布光就是由这3盏或者4盏灯光构成。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主体光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通常用它来照亮场景中的主要对象与其周围区域，并且担任给主体对象投影的功能。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辅助光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又称为补光。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6" name="图片 56" descr="5-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1028" y="2619058"/>
            <a:ext cx="1746885" cy="1619885"/>
          </a:xfrm>
          <a:prstGeom prst="rect">
            <a:avLst/>
          </a:prstGeom>
        </p:spPr>
      </p:pic>
      <p:pic>
        <p:nvPicPr>
          <p:cNvPr id="55" name="图片 55" descr="5-4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11743" y="2619058"/>
            <a:ext cx="2328545" cy="1619885"/>
          </a:xfrm>
          <a:prstGeom prst="rect">
            <a:avLst/>
          </a:prstGeom>
        </p:spPr>
      </p:pic>
      <p:pic>
        <p:nvPicPr>
          <p:cNvPr id="58" name="图片 58" descr="5-4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11253" y="734695"/>
            <a:ext cx="2395855" cy="1440180"/>
          </a:xfrm>
          <a:prstGeom prst="rect">
            <a:avLst/>
          </a:prstGeom>
        </p:spPr>
      </p:pic>
      <p:pic>
        <p:nvPicPr>
          <p:cNvPr id="57" name="图片 57" descr="5-4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72525" y="734695"/>
            <a:ext cx="2391410" cy="1440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9095" y="645795"/>
            <a:ext cx="551307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轮廓光：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又称背光，通常放置在主光的正对面，并且只对物体的边缘起作用，可以产生很小的高光反射区域。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2.三点布光的原则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让受光主体在二维屏幕上具备纵深感、质感、立体感、透视感以及空间感。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3.三个光源之间的位置关系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它们在光亮程度上是相互制约的，当主光强时，辅光就弱，当主光高时，辅光就低；当主光在左时，辅光就在右。而主光和辅光的位置，又决定了轮廓光的正侧与高低。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4.布光顺序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首先决定主光灯的位置及强度，然后根据主光调整辅光，最后根据主光与辅光来调整轮廓光，最后分配背景光与装饰光。这样产生的布光效果应该能达到主次分明，互相补充。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890" y="226695"/>
            <a:ext cx="557530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5.6 Arnold灯光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Maya内置了Arnold插件，可以直接在Maya中使用Arnold灯光和渲染器。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1.Area Light（区域光）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Area Light有三种形态：方型、圆柱型、圆盘型，本质上是一样的，只是在形状上有所区别，如图所示。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2.Skydome Light（天穹光），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用一个无限大的圆球来模拟天空，可以用单一颜色或者一张全景图片（最好是高动态HDR图片）如图所示。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2" descr="5-6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00098" y="2348548"/>
            <a:ext cx="1456055" cy="1080135"/>
          </a:xfrm>
          <a:prstGeom prst="rect">
            <a:avLst/>
          </a:prstGeom>
        </p:spPr>
      </p:pic>
      <p:pic>
        <p:nvPicPr>
          <p:cNvPr id="7" name="图片 7" descr="5-6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47865" y="4718685"/>
            <a:ext cx="1903730" cy="1440180"/>
          </a:xfrm>
          <a:prstGeom prst="rect">
            <a:avLst/>
          </a:prstGeom>
        </p:spPr>
      </p:pic>
      <p:pic>
        <p:nvPicPr>
          <p:cNvPr id="6" name="图片 6" descr="5-6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08123" y="4358323"/>
            <a:ext cx="2047875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9095" y="645795"/>
            <a:ext cx="551307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3.Mesh Light（物体灯）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是把一个选定的模型转换成灯光，其效果类似于直接给该模型添加自发光材质，但渲染质量会更好一些。如图所示。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4.Light Portal（灯光门户）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是专门用来用来将天穹光传递到室内的“门户”，单独使用没有效果，但可以非常有效地改善天穹光的间接照明质量，减少噪点，只作用于天光上面，对其他灯光没有效果。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890" y="226695"/>
            <a:ext cx="557530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5.Physical Sky（物理天空）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其本质上是一个天穹光，只不过在天穹光的颜色通道上链接了一个aiPhysicalSky节点用以替代HDR全景天空贴图。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5.7 传统Maya灯光中的Arnold属性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Arnold可以使用部分Maya灯光，但需要在“Arnold”栏下对灯光属性进行调节。其中大部分的参数都是和Arnold灯光一致的，只有少部分属性有所区别。Arnold不支持Maya自带的体积光和环境光。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1" name="图片 61" descr="5-6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0148" y="2062480"/>
            <a:ext cx="2266315" cy="1440180"/>
          </a:xfrm>
          <a:prstGeom prst="rect">
            <a:avLst/>
          </a:prstGeom>
        </p:spPr>
      </p:pic>
      <p:pic>
        <p:nvPicPr>
          <p:cNvPr id="8" name="图片 8" descr="5-7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50285" y="1702118"/>
            <a:ext cx="1789430" cy="1800225"/>
          </a:xfrm>
          <a:prstGeom prst="rect">
            <a:avLst/>
          </a:prstGeom>
        </p:spPr>
      </p:pic>
      <p:pic>
        <p:nvPicPr>
          <p:cNvPr id="90" name="图片 90" descr="5-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0760" y="4896803"/>
            <a:ext cx="2618740" cy="1800225"/>
          </a:xfrm>
          <a:prstGeom prst="rect">
            <a:avLst/>
          </a:prstGeom>
        </p:spPr>
      </p:pic>
      <p:pic>
        <p:nvPicPr>
          <p:cNvPr id="92" name="图片 92" descr="5-7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82255" y="1628458"/>
            <a:ext cx="257683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jhjNzYzOTVmZWMxNDc1YzAzMjFmM2E1YzU1MjUxYjIifQ=="/>
  <p:tag name="KSO_WPP_MARK_KEY" val="4047ef1e-896e-4e1a-814a-e9501bfa48bb"/>
  <p:tag name="resource_record_key" val="{&quot;13&quot;:[19965465,19972078,20104445,19972048,20469018,20174685,20482073,20174678]}"/>
  <p:tag name="commondata" val="eyJoZGlkIjoiNzYwMmViYWJiYjNmN2UyNWY2MzdmNzNhMmUyYTAwNjA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3480</Words>
  <Application>WPS 演示</Application>
  <PresentationFormat>宽屏</PresentationFormat>
  <Paragraphs>187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Euphemia</vt:lpstr>
      <vt:lpstr>微软雅黑</vt:lpstr>
      <vt:lpstr>Arial Unicode MS</vt:lpstr>
      <vt:lpstr>Calibri</vt:lpstr>
      <vt:lpstr>Calibri</vt:lpstr>
      <vt:lpstr>Broadway</vt:lpstr>
      <vt:lpstr>Times New Roman</vt:lpstr>
      <vt:lpstr>楷体_GB2312</vt:lpstr>
      <vt:lpstr>新宋体</vt:lpstr>
      <vt:lpstr>Arial Unicode MS</vt:lpstr>
      <vt:lpstr>DejaVu Math TeX Gyre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Pr模板</dc:title>
  <dc:creator>王东军</dc:creator>
  <cp:lastModifiedBy>Administrator</cp:lastModifiedBy>
  <cp:revision>641</cp:revision>
  <dcterms:created xsi:type="dcterms:W3CDTF">2013-09-20T02:31:00Z</dcterms:created>
  <dcterms:modified xsi:type="dcterms:W3CDTF">2024-09-02T06:20:18Z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2533F98CC5DD4D3FA9776AACEDA85CB1</vt:lpwstr>
  </property>
</Properties>
</file>